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258" r:id="rId5"/>
    <p:sldId id="439" r:id="rId6"/>
    <p:sldId id="441" r:id="rId7"/>
  </p:sldIdLst>
  <p:sldSz cx="12192000" cy="6858000"/>
  <p:notesSz cx="6858000" cy="9144000"/>
  <p:embeddedFontLst>
    <p:embeddedFont>
      <p:font typeface="Avenir Black" panose="02000503020000020003" pitchFamily="2" charset="0"/>
      <p:bold r:id="rId10"/>
      <p:italic r:id="rId11"/>
      <p:boldItalic r:id="rId12"/>
    </p:embeddedFont>
    <p:embeddedFont>
      <p:font typeface="Avenir Book" panose="02000503020000020003" pitchFamily="2" charset="0"/>
      <p:regular r:id="rId13"/>
      <p:italic r:id="rId14"/>
    </p:embeddedFont>
    <p:embeddedFont>
      <p:font typeface="Avenir Next LT Pro" panose="020B0504020202020204" pitchFamily="34" charset="77"/>
      <p:regular r:id="rId15"/>
      <p:bold r:id="rId16"/>
      <p:italic r:id="rId17"/>
      <p:boldItalic r:id="rId18"/>
    </p:embeddedFont>
    <p:embeddedFont>
      <p:font typeface="Avenir Next LT Pro Demi" panose="020B0504020202020204" pitchFamily="34" charset="77"/>
      <p:regular r:id="rId19"/>
      <p:bold r:id="rId20"/>
      <p:italic r:id="rId21"/>
      <p:boldItalic r:id="rId22"/>
    </p:embeddedFont>
    <p:embeddedFont>
      <p:font typeface="Mercury Display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97F5B05-EDB5-ACC0-1DF3-94D4A63AE0C3}" name="Shaney Walter" initials="SW" userId="S::shaney.walter@thebridge.com::513a7009-1916-4026-bf1a-ca19cd524b6d" providerId="AD"/>
  <p188:author id="{EC8A1068-815D-5442-125B-609E721B720F}" name="Deb Zolna" initials="DZ" userId="S::deb.zolna@thebridge.com::88a0362a-5cf0-4226-b23d-2e2f5064aac0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BE10F1-3BAE-6BA5-9962-6836FFB61882}" v="5" dt="2024-07-19T14:50:54.157"/>
    <p1510:client id="{9369565D-CA7B-224E-BA50-4B6B56CCE92F}" v="105" dt="2024-07-19T14:56:53.038"/>
    <p1510:client id="{D0182EBB-E9F7-7E73-75BB-7EB3E7E61141}" v="28" dt="2024-07-19T14:08:56.343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3"/>
    <p:restoredTop sz="95102"/>
  </p:normalViewPr>
  <p:slideViewPr>
    <p:cSldViewPr snapToGrid="0" showGuides="1">
      <p:cViewPr varScale="1">
        <p:scale>
          <a:sx n="122" d="100"/>
          <a:sy n="122" d="100"/>
        </p:scale>
        <p:origin x="1376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7/22/24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7/22/24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7/22/24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7/22/24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7/22/24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7/22/24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7/22/24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aney.walter@thebridge.com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Shaney Walter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Manager — Acceleration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3986212"/>
            <a:ext cx="3324225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Supply Chain Process Optimization, Strategic planning, Cross-Functional Collaboration,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Change Management, Leadership and Team Development, Governance, Problem Solving and Decision Making, Communication Planning and Execution, Continuous Improvement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Consulting leader with a p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roven track record of driving efficiency, enhancing quality, and optimizing processes across healthcare supply chain operations. Expertise in strategic planning, cross-functional collaboration, change management, and implementing innovative solutions to achieve operational excellence and industry standards.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Healthcare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Oil &amp; Gas | Banking | Telecom | Contingent Workforce | Travel | Energy | Retail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Shaney, a seasoned Supply Chain professional, joined The Bridge in June 2024 with 20+ years specializing in Healthcare Supply Chain optimization, transformation, and change management. Passionate about cultivating excellence, reliability, and continuous improvement.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20" b="9220"/>
          <a:stretch/>
        </p:blipFill>
        <p:spPr>
          <a:xfrm>
            <a:off x="1146175" y="408200"/>
            <a:ext cx="1336675" cy="1336675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3813101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b="0" i="0" kern="1200" dirty="0">
                <a:solidFill>
                  <a:schemeClr val="tx1"/>
                </a:solidFill>
                <a:hlinkClick r:id="rId3"/>
              </a:rPr>
              <a:t>shaney.</a:t>
            </a:r>
            <a:r>
              <a:rPr lang="en-US" sz="1100" dirty="0">
                <a:hlinkClick r:id="rId3"/>
              </a:rPr>
              <a:t>walter</a:t>
            </a:r>
            <a:r>
              <a:rPr lang="en-US" sz="1100" b="0" i="0" kern="1200" dirty="0">
                <a:solidFill>
                  <a:schemeClr val="tx1"/>
                </a:solidFill>
                <a:hlinkClick r:id="rId3"/>
              </a:rPr>
              <a:t>@thebridge.com</a:t>
            </a:r>
            <a:r>
              <a:rPr lang="en-US" sz="1100" b="0" i="0" kern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</a:t>
            </a:r>
            <a:r>
              <a:rPr lang="en-US" sz="1100" dirty="0"/>
              <a:t>215</a:t>
            </a:r>
            <a:r>
              <a:rPr lang="en-US" sz="1100" b="0" i="0" dirty="0"/>
              <a:t>) 350-7105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Philadelphia, Pennsylvania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Healthcare Consultant - </a:t>
            </a:r>
            <a:r>
              <a:rPr lang="en-US" sz="1100" b="1" i="0" dirty="0">
                <a:solidFill>
                  <a:schemeClr val="tx2"/>
                </a:solidFill>
                <a:latin typeface="+mj-lt"/>
              </a:rPr>
              <a:t>Memorial Sloan Kettering Cancer Center, Intermountain Healthcare, Houston Methodist, UCHealth, Intalere, Oregon Health Sciences University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Supply Chain transformation initiatives across multiple organizations, focusing on roles assessment, diversity programs, procurement standardization, and policy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the design and implementation of Supplier and Customer Relationship Management Programs, including business guidelines, scorecards, and governance policies.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Enhanced policies and procedures across Supply Chain functions to drive efficiency and ensure compliance with industry standards and non-Supply Chain policies.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enterprise procurement best practices integrating rigorous supplier and transaction risk assessment protocols alongside structured spend guidelines to optimize sourcing decisions and mitigate operational risks effectively.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and implemented standard operating procedures and training for the Contracting Department's Sourcing Methodology.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cross-functional teams in establishing best practices, policies, and methodologies using advanced project and change management practices.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educational resources such as an interactive End-to-End Supply Chain PDF and internal websites for knowledge sharing.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Initiated programs to promote adoption of Supply Chain Transformation through newsletters and town hall presentations.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Shaney Walter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dirty="0">
                <a:solidFill>
                  <a:schemeClr val="tx2"/>
                </a:solidFill>
              </a:rPr>
              <a:t>Manager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496344"/>
            <a:ext cx="5734050" cy="38779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0" i="0" dirty="0">
                <a:solidFill>
                  <a:schemeClr val="tx2"/>
                </a:solidFill>
                <a:latin typeface="Avenir Book"/>
              </a:rPr>
              <a:t>Shaney, a seasoned Supply Chain </a:t>
            </a:r>
            <a:r>
              <a:rPr lang="en-US" sz="2800" dirty="0">
                <a:solidFill>
                  <a:schemeClr val="tx2"/>
                </a:solidFill>
                <a:latin typeface="Avenir Book"/>
              </a:rPr>
              <a:t>professional</a:t>
            </a:r>
            <a:r>
              <a:rPr lang="en-US" sz="2800" b="0" i="0" dirty="0">
                <a:solidFill>
                  <a:schemeClr val="tx2"/>
                </a:solidFill>
                <a:latin typeface="Avenir Book"/>
              </a:rPr>
              <a:t>, joined The Bridge in </a:t>
            </a:r>
            <a:r>
              <a:rPr lang="en-US" sz="2800" dirty="0">
                <a:solidFill>
                  <a:schemeClr val="tx2"/>
                </a:solidFill>
                <a:latin typeface="Avenir Book"/>
              </a:rPr>
              <a:t>June</a:t>
            </a:r>
            <a:r>
              <a:rPr lang="en-US" sz="2800" b="0" i="0" dirty="0">
                <a:solidFill>
                  <a:schemeClr val="tx2"/>
                </a:solidFill>
                <a:latin typeface="Avenir Book"/>
              </a:rPr>
              <a:t> 2024 with 20+ years specializing in Healthcare Supply Chain optimization, transformation, and change management. Passionate about cultivating excellence, reliability, and continuous improvement.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20" b="9220"/>
          <a:stretch/>
        </p:blipFill>
        <p:spPr>
          <a:xfrm>
            <a:off x="1146175" y="1158875"/>
            <a:ext cx="2674938" cy="2674938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 err="1"/>
              <a:t>shaney.walter@thebridge.com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(215) 350-7105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Philadelphia, Pennsylvania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08653-0D35-6A24-A3CF-28A6A484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6174" y="5068935"/>
            <a:ext cx="438912" cy="4389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Acceleration</a:t>
            </a:r>
          </a:p>
        </p:txBody>
      </p:sp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6">
            <a:extLst>
              <a:ext uri="{FF2B5EF4-FFF2-40B4-BE49-F238E27FC236}">
                <a16:creationId xmlns:a16="http://schemas.microsoft.com/office/drawing/2014/main" id="{79776AE2-CE5F-9BB6-9B1B-A868C9D92EDF}"/>
              </a:ext>
            </a:extLst>
          </p:cNvPr>
          <p:cNvGraphicFramePr/>
          <p:nvPr/>
        </p:nvGraphicFramePr>
        <p:xfrm>
          <a:off x="3084511" y="821547"/>
          <a:ext cx="6022978" cy="521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488">
                  <a:extLst>
                    <a:ext uri="{9D8B030D-6E8A-4147-A177-3AD203B41FA5}">
                      <a16:colId xmlns:a16="http://schemas.microsoft.com/office/drawing/2014/main" val="1202454059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1133278051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3839731111"/>
                    </a:ext>
                  </a:extLst>
                </a:gridCol>
              </a:tblGrid>
              <a:tr h="449231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DARK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LIGHT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13714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STRATEGY &amp; ADVISORY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9700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&amp; AI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0264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EXPERIENCES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685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&amp; PRODUCT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32683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ACCELERATION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83427"/>
                  </a:ext>
                </a:extLst>
              </a:tr>
            </a:tbl>
          </a:graphicData>
        </a:graphic>
      </p:graphicFrame>
      <p:pic>
        <p:nvPicPr>
          <p:cNvPr id="6" name="Picture 5" descr="A purple and white lines in a circle&#10;&#10;Description automatically generated">
            <a:extLst>
              <a:ext uri="{FF2B5EF4-FFF2-40B4-BE49-F238E27FC236}">
                <a16:creationId xmlns:a16="http://schemas.microsoft.com/office/drawing/2014/main" id="{9C5CD362-36A3-EACE-3CA3-B94356C2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495" y="5258628"/>
            <a:ext cx="595010" cy="595010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85CB238A-0158-F894-C412-415B133F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95" y="4302086"/>
            <a:ext cx="595010" cy="595010"/>
          </a:xfrm>
          <a:prstGeom prst="rect">
            <a:avLst/>
          </a:prstGeom>
        </p:spPr>
      </p:pic>
      <p:pic>
        <p:nvPicPr>
          <p:cNvPr id="8" name="Picture 7" descr="A blue hexagons with white dots&#10;&#10;Description automatically generated">
            <a:extLst>
              <a:ext uri="{FF2B5EF4-FFF2-40B4-BE49-F238E27FC236}">
                <a16:creationId xmlns:a16="http://schemas.microsoft.com/office/drawing/2014/main" id="{C99E33EE-3E8B-F1AD-3DC4-A736133E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95" y="2389004"/>
            <a:ext cx="595010" cy="595010"/>
          </a:xfrm>
          <a:prstGeom prst="rect">
            <a:avLst/>
          </a:prstGeom>
        </p:spPr>
      </p:pic>
      <p:pic>
        <p:nvPicPr>
          <p:cNvPr id="9" name="Picture 8" descr="A green eye with a white circle and a white circle&#10;&#10;Description automatically generated">
            <a:extLst>
              <a:ext uri="{FF2B5EF4-FFF2-40B4-BE49-F238E27FC236}">
                <a16:creationId xmlns:a16="http://schemas.microsoft.com/office/drawing/2014/main" id="{D18874FF-45F8-50EE-55FA-B5F49B22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495" y="3345545"/>
            <a:ext cx="595010" cy="595010"/>
          </a:xfrm>
          <a:prstGeom prst="rect">
            <a:avLst/>
          </a:prstGeom>
        </p:spPr>
      </p:pic>
      <p:pic>
        <p:nvPicPr>
          <p:cNvPr id="10" name="Picture 9" descr="A red lines and white dots&#10;&#10;Description automatically generated">
            <a:extLst>
              <a:ext uri="{FF2B5EF4-FFF2-40B4-BE49-F238E27FC236}">
                <a16:creationId xmlns:a16="http://schemas.microsoft.com/office/drawing/2014/main" id="{50DF23D5-CE63-05B0-E635-779F8F36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95" y="1432463"/>
            <a:ext cx="595010" cy="595010"/>
          </a:xfrm>
          <a:prstGeom prst="rect">
            <a:avLst/>
          </a:prstGeom>
        </p:spPr>
      </p:pic>
      <p:pic>
        <p:nvPicPr>
          <p:cNvPr id="12" name="Picture 11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EEFBBA0F-CAA2-FE6C-C7F7-A1D3A743B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749" y="5232962"/>
            <a:ext cx="676508" cy="676508"/>
          </a:xfrm>
          <a:prstGeom prst="rect">
            <a:avLst/>
          </a:prstGeom>
        </p:spPr>
      </p:pic>
      <p:pic>
        <p:nvPicPr>
          <p:cNvPr id="14" name="Picture 13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E8F92D6F-85CF-A88A-EB38-4A7DA58F4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5749" y="4273864"/>
            <a:ext cx="676508" cy="676508"/>
          </a:xfrm>
          <a:prstGeom prst="rect">
            <a:avLst/>
          </a:prstGeom>
        </p:spPr>
      </p:pic>
      <p:pic>
        <p:nvPicPr>
          <p:cNvPr id="15" name="Picture 14" descr="A logo of a hexagon&#10;&#10;Description automatically generated">
            <a:extLst>
              <a:ext uri="{FF2B5EF4-FFF2-40B4-BE49-F238E27FC236}">
                <a16:creationId xmlns:a16="http://schemas.microsoft.com/office/drawing/2014/main" id="{751D62EC-F44C-01FB-EA27-637DDCAC2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749" y="2355668"/>
            <a:ext cx="676508" cy="676508"/>
          </a:xfrm>
          <a:prstGeom prst="rect">
            <a:avLst/>
          </a:prstGeom>
        </p:spPr>
      </p:pic>
      <p:pic>
        <p:nvPicPr>
          <p:cNvPr id="17" name="Picture 16" descr="A green circle with a white eye and a white circle with a black background&#10;&#10;Description automatically generated">
            <a:extLst>
              <a:ext uri="{FF2B5EF4-FFF2-40B4-BE49-F238E27FC236}">
                <a16:creationId xmlns:a16="http://schemas.microsoft.com/office/drawing/2014/main" id="{385721F2-E35D-CB05-5FFF-02CBCECD9A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5748" y="3314766"/>
            <a:ext cx="676508" cy="676508"/>
          </a:xfrm>
          <a:prstGeom prst="rect">
            <a:avLst/>
          </a:prstGeom>
        </p:spPr>
      </p:pic>
      <p:pic>
        <p:nvPicPr>
          <p:cNvPr id="18" name="Picture 17" descr="A red circle with white dots and lines&#10;&#10;Description automatically generated">
            <a:extLst>
              <a:ext uri="{FF2B5EF4-FFF2-40B4-BE49-F238E27FC236}">
                <a16:creationId xmlns:a16="http://schemas.microsoft.com/office/drawing/2014/main" id="{733CF387-32CF-7761-6869-A78D98330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5749" y="1396570"/>
            <a:ext cx="676508" cy="6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267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6851C3-F873-4A96-B5BC-7136D9E58DCC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9a1af113-e398-48b7-9b47-ea440c1fc820"/>
    <ds:schemaRef ds:uri="http://schemas.microsoft.com/office/infopath/2007/PartnerControls"/>
    <ds:schemaRef ds:uri="http://schemas.openxmlformats.org/package/2006/metadata/core-properties"/>
    <ds:schemaRef ds:uri="5d0c6a66-3c3b-4572-a556-6bba72b126b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95D4F3D-751D-466D-8FF4-415A578A4454}"/>
</file>

<file path=customXml/itemProps3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18757</TotalTime>
  <Words>441</Words>
  <Application>Microsoft Macintosh PowerPoint</Application>
  <PresentationFormat>Widescreen</PresentationFormat>
  <Paragraphs>44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Avenir Next LT Pro</vt:lpstr>
      <vt:lpstr>Avenir Next LT Pro Demi</vt:lpstr>
      <vt:lpstr>Avenir Book</vt:lpstr>
      <vt:lpstr>Calibri</vt:lpstr>
      <vt:lpstr>Mercury Display</vt:lpstr>
      <vt:lpstr>Avenir Black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Shaney Walter</cp:lastModifiedBy>
  <cp:revision>91</cp:revision>
  <dcterms:created xsi:type="dcterms:W3CDTF">2023-12-12T06:48:12Z</dcterms:created>
  <dcterms:modified xsi:type="dcterms:W3CDTF">2024-07-22T13:59:27Z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